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5" r:id="rId1"/>
    <p:sldMasterId id="2147483688" r:id="rId2"/>
    <p:sldMasterId id="2147483701" r:id="rId3"/>
    <p:sldMasterId id="2147483714" r:id="rId4"/>
    <p:sldMasterId id="2147483727" r:id="rId5"/>
    <p:sldMasterId id="2147483740" r:id="rId6"/>
    <p:sldMasterId id="2147483753" r:id="rId7"/>
    <p:sldMasterId id="2147483766" r:id="rId8"/>
  </p:sldMasterIdLst>
  <p:sldIdLst>
    <p:sldId id="269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</p:sldIdLst>
  <p:sldSz cx="18288000" cy="10287000"/>
  <p:notesSz cx="6858000" cy="9144000"/>
  <p:embeddedFontLs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00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27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371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351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46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70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22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46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70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569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494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691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7510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4848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2178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914220" y="410400"/>
            <a:ext cx="16458660" cy="7961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091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85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7210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518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432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8660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663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7946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04470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91422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647946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1204470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9475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618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30088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21860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20482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258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91558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914220" y="410400"/>
            <a:ext cx="16458660" cy="7961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997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25863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0959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93713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320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28267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47946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1204470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91422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647946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1204470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6017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7034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089503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12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8187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970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3566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914220" y="410400"/>
            <a:ext cx="16458660" cy="7961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13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89499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8482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0548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68967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7408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47946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204470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91422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647946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1204470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5030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887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80416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81837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16029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71987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3049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914220" y="410400"/>
            <a:ext cx="16458660" cy="7961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8891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1149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6726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99012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4620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82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220" y="410400"/>
            <a:ext cx="16458660" cy="7961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8386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47946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1204470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91422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647946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1204470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6618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882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4703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203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3294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1175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914220" y="410400"/>
            <a:ext cx="16458660" cy="7961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55711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0489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61070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058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5531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203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5950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47946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1204470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91422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647946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1204470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8814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2885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26647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5921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7421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5856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914220" y="410400"/>
            <a:ext cx="16458660" cy="7961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39573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340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1975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022073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10426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5493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6417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47946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1204470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91422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647946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1204470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9938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1308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1684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9240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87308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572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74982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914220" y="410400"/>
            <a:ext cx="16458660" cy="7961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2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57980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42822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94231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8793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914220" y="5523120"/>
            <a:ext cx="164586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16209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9347940" y="240678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91422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9347940" y="5523120"/>
            <a:ext cx="803142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1166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47946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12044700" y="240678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91422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647946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12044700" y="5523120"/>
            <a:ext cx="529956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586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1296000" lvl="1" indent="-486000">
              <a:spcBef>
                <a:spcPts val="170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944000" lvl="2" indent="-432000">
              <a:spcBef>
                <a:spcPts val="1275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2592000" lvl="3" indent="-324000">
              <a:spcBef>
                <a:spcPts val="85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3240000" lvl="4" indent="-324000">
              <a:spcBef>
                <a:spcPts val="425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3888000" lvl="5" indent="-324000">
              <a:spcBef>
                <a:spcPts val="425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4536000" lvl="6" indent="-324000">
              <a:spcBef>
                <a:spcPts val="425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02972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8000" indent="-486000" algn="l" defTabSz="1371600" rtl="0" eaLnBrk="1" latinLnBrk="0" hangingPunct="1">
        <a:lnSpc>
          <a:spcPct val="90000"/>
        </a:lnSpc>
        <a:spcBef>
          <a:spcPts val="2126"/>
        </a:spcBef>
        <a:buClr>
          <a:srgbClr val="FFFFFF"/>
        </a:buClr>
        <a:buSzPct val="45000"/>
        <a:buFont typeface="Wingdings" charset="2"/>
        <a:buChar char="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1296000" lvl="1" indent="-486000">
              <a:spcBef>
                <a:spcPts val="17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944000" lvl="2" indent="-432000">
              <a:spcBef>
                <a:spcPts val="12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2592000" lvl="3" indent="-324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3240000" lvl="4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3888000" lvl="5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4536000" lvl="6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35177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8000" indent="-486000" algn="l" defTabSz="1371600" rtl="0" eaLnBrk="1" latinLnBrk="0" hangingPunct="1">
        <a:lnSpc>
          <a:spcPct val="90000"/>
        </a:lnSpc>
        <a:spcBef>
          <a:spcPts val="2126"/>
        </a:spcBef>
        <a:buClr>
          <a:srgbClr val="000000"/>
        </a:buClr>
        <a:buSzPct val="45000"/>
        <a:buFont typeface="Wingdings" charset="2"/>
        <a:buChar char="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508140" y="1588140"/>
            <a:ext cx="17271360" cy="73629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342900" lvl="0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Click to edit Master text styles</a:t>
            </a:r>
          </a:p>
          <a:p>
            <a:pPr marL="342900" lvl="1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Second level</a:t>
            </a:r>
          </a:p>
          <a:p>
            <a:pPr marL="342900" lvl="2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Third level</a:t>
            </a:r>
          </a:p>
          <a:p>
            <a:pPr marL="342900" lvl="3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Fourth level</a:t>
            </a:r>
          </a:p>
          <a:p>
            <a:pPr marL="342900" lvl="4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Fifth level</a:t>
            </a:r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508140" y="169020"/>
            <a:ext cx="17271360" cy="6534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200" b="1" strike="noStrike" spc="-2">
                <a:solidFill>
                  <a:srgbClr val="FFFFFF"/>
                </a:solidFill>
                <a:latin typeface="Lato"/>
                <a:ea typeface="Lato"/>
              </a:rPr>
              <a:t>Title 1:……………………………………..</a:t>
            </a:r>
            <a:endParaRPr lang="en-US" sz="42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66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495180" y="2110320"/>
            <a:ext cx="8648100" cy="69832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700" b="0" strike="noStrike" spc="-2">
                <a:solidFill>
                  <a:srgbClr val="000000"/>
                </a:solidFill>
                <a:latin typeface="Lato"/>
                <a:ea typeface="Lato"/>
              </a:rPr>
              <a:t>Chart</a:t>
            </a:r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9358200" y="2121660"/>
            <a:ext cx="8166960" cy="69838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700" b="0" strike="noStrike" spc="-2">
                <a:solidFill>
                  <a:srgbClr val="000000"/>
                </a:solidFill>
                <a:latin typeface="Lato"/>
                <a:ea typeface="Lato"/>
              </a:rPr>
              <a:t>Picture</a:t>
            </a:r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title"/>
          </p:nvPr>
        </p:nvSpPr>
        <p:spPr>
          <a:xfrm>
            <a:off x="508140" y="169020"/>
            <a:ext cx="17271360" cy="6534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200" b="1" strike="noStrike" spc="-2">
                <a:solidFill>
                  <a:srgbClr val="FFFFFF"/>
                </a:solidFill>
                <a:latin typeface="Lato"/>
                <a:ea typeface="Lato"/>
              </a:rPr>
              <a:t>Title 2:……………………………………..</a:t>
            </a:r>
            <a:endParaRPr lang="en-US" sz="42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252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8140" y="169020"/>
            <a:ext cx="17271360" cy="6534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200" b="1" strike="noStrike" spc="-2">
                <a:solidFill>
                  <a:srgbClr val="FFFFFF"/>
                </a:solidFill>
                <a:latin typeface="Lato"/>
                <a:ea typeface="Lato"/>
              </a:rPr>
              <a:t>Title 3:……………………………………..</a:t>
            </a:r>
            <a:endParaRPr lang="en-US" sz="42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6520" y="1548720"/>
            <a:ext cx="17272980" cy="74077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342900" lvl="0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Click to edit Master text styles</a:t>
            </a:r>
          </a:p>
          <a:p>
            <a:pPr marL="342900" lvl="1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Second level</a:t>
            </a:r>
          </a:p>
          <a:p>
            <a:pPr marL="342900" lvl="2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Third level</a:t>
            </a:r>
          </a:p>
          <a:p>
            <a:pPr marL="342900" lvl="3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Fourth level</a:t>
            </a:r>
          </a:p>
          <a:p>
            <a:pPr marL="342900" lvl="4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Fifth level</a:t>
            </a:r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300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6837480" y="1872720"/>
            <a:ext cx="11086740" cy="78073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342900" lvl="0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Click to edit Master text styles</a:t>
            </a:r>
          </a:p>
          <a:p>
            <a:pPr marL="342900" lvl="1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Second level</a:t>
            </a:r>
          </a:p>
          <a:p>
            <a:pPr marL="342900" lvl="2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Third level</a:t>
            </a:r>
          </a:p>
          <a:p>
            <a:pPr marL="342900" lvl="3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Fourth level</a:t>
            </a:r>
          </a:p>
          <a:p>
            <a:pPr marL="342900" lvl="4" indent="-342360">
              <a:lnSpc>
                <a:spcPct val="90000"/>
              </a:lnSpc>
              <a:spcBef>
                <a:spcPts val="1502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2">
                <a:solidFill>
                  <a:srgbClr val="000000"/>
                </a:solidFill>
                <a:latin typeface="Lato"/>
                <a:ea typeface="Lato"/>
              </a:rPr>
              <a:t>Fifth level</a:t>
            </a:r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title"/>
          </p:nvPr>
        </p:nvSpPr>
        <p:spPr>
          <a:xfrm>
            <a:off x="6837480" y="606420"/>
            <a:ext cx="11086740" cy="6534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200" b="1" strike="noStrike" spc="-2">
                <a:solidFill>
                  <a:srgbClr val="000000"/>
                </a:solidFill>
                <a:latin typeface="Lato"/>
                <a:ea typeface="Lato"/>
              </a:rPr>
              <a:t>Title 4:……………………………………..</a:t>
            </a:r>
            <a:endParaRPr lang="en-US" sz="42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49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8140" y="169020"/>
            <a:ext cx="17271360" cy="6534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200" b="1" strike="noStrike" spc="-2">
                <a:solidFill>
                  <a:srgbClr val="FFFFFF"/>
                </a:solidFill>
                <a:latin typeface="Lato"/>
                <a:ea typeface="Lato"/>
              </a:rPr>
              <a:t>Title 5:……………………………………..</a:t>
            </a:r>
            <a:endParaRPr lang="en-US" sz="42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8140" y="2109780"/>
            <a:ext cx="8635140" cy="70048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700" b="0" strike="noStrike" spc="-2">
                <a:solidFill>
                  <a:srgbClr val="000000"/>
                </a:solidFill>
                <a:latin typeface="Lato"/>
                <a:ea typeface="Lato"/>
              </a:rPr>
              <a:t>Chart</a:t>
            </a:r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9315540" y="2088180"/>
            <a:ext cx="8388360" cy="70264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700" b="0" strike="noStrike" spc="-2">
                <a:solidFill>
                  <a:srgbClr val="000000"/>
                </a:solidFill>
                <a:latin typeface="Lato"/>
                <a:ea typeface="Lato"/>
              </a:rPr>
              <a:t>Table</a:t>
            </a:r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76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866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00" b="0" strike="noStrike" spc="-2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1296000" lvl="1" indent="-486000">
              <a:spcBef>
                <a:spcPts val="17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944000" lvl="2" indent="-432000">
              <a:spcBef>
                <a:spcPts val="12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2592000" lvl="3" indent="-324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3240000" lvl="4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3888000" lvl="5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4536000" lvl="6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03103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8000" indent="-486000" algn="l" defTabSz="1371600" rtl="0" eaLnBrk="1" latinLnBrk="0" hangingPunct="1">
        <a:lnSpc>
          <a:spcPct val="90000"/>
        </a:lnSpc>
        <a:spcBef>
          <a:spcPts val="2126"/>
        </a:spcBef>
        <a:buClr>
          <a:srgbClr val="000000"/>
        </a:buClr>
        <a:buSzPct val="45000"/>
        <a:buFont typeface="Wingdings" charset="2"/>
        <a:buChar char="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colab.research.google.com/drive/15v5leT78qKiPJkkHazGJ_gL-1SeOGkaF?usp=shar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1E5A0-36E6-7006-EFF8-3AF37ADB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2614A1-ACCB-F4E3-B891-9E73AACB3460}"/>
              </a:ext>
            </a:extLst>
          </p:cNvPr>
          <p:cNvSpPr txBox="1"/>
          <p:nvPr/>
        </p:nvSpPr>
        <p:spPr>
          <a:xfrm>
            <a:off x="7315200" y="2781300"/>
            <a:ext cx="9525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sz="5400" b="1" dirty="0">
              <a:latin typeface="+mj-lt"/>
            </a:endParaRPr>
          </a:p>
          <a:p>
            <a:r>
              <a:rPr lang="en-US" sz="5400" b="1" dirty="0">
                <a:solidFill>
                  <a:srgbClr val="C00000"/>
                </a:solidFill>
                <a:latin typeface="+mj-lt"/>
              </a:rPr>
              <a:t>THUẬT TOÁN BẦY ONG NHÂN</a:t>
            </a:r>
            <a:r>
              <a:rPr lang="vi-VN" sz="5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5400" b="1" dirty="0">
                <a:solidFill>
                  <a:srgbClr val="C00000"/>
                </a:solidFill>
                <a:latin typeface="+mj-lt"/>
              </a:rPr>
              <a:t>TẠO (ABC) VÀ CÁC BIẾN THỂ</a:t>
            </a:r>
            <a:r>
              <a:rPr lang="en-US" sz="5400" dirty="0">
                <a:solidFill>
                  <a:srgbClr val="C00000"/>
                </a:solidFill>
                <a:latin typeface="+mj-lt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0FB4-5D28-BB15-FEFF-06346A75876A}"/>
              </a:ext>
            </a:extLst>
          </p:cNvPr>
          <p:cNvSpPr txBox="1"/>
          <p:nvPr/>
        </p:nvSpPr>
        <p:spPr>
          <a:xfrm>
            <a:off x="740923" y="800100"/>
            <a:ext cx="7239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b="1" dirty="0">
                <a:latin typeface="+mj-lt"/>
              </a:rPr>
              <a:t>Báo cáo </a:t>
            </a:r>
            <a:r>
              <a:rPr lang="vi-VN" sz="4000" b="1" dirty="0"/>
              <a:t>BTL</a:t>
            </a:r>
            <a:r>
              <a:rPr lang="vi-VN" sz="4000" b="1" dirty="0">
                <a:latin typeface="+mj-lt"/>
              </a:rPr>
              <a:t> Nhập môn Kỹ thuật </a:t>
            </a:r>
            <a:r>
              <a:rPr lang="vi-VN" sz="4000" b="1">
                <a:latin typeface="+mj-lt"/>
              </a:rPr>
              <a:t>truyền thông lần 1</a:t>
            </a:r>
            <a:endParaRPr lang="vi-VN" sz="4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D0FAF-9BFB-22A9-72C9-30B97C426F5E}"/>
              </a:ext>
            </a:extLst>
          </p:cNvPr>
          <p:cNvSpPr txBox="1"/>
          <p:nvPr/>
        </p:nvSpPr>
        <p:spPr>
          <a:xfrm>
            <a:off x="740923" y="7124700"/>
            <a:ext cx="655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Thành viên:</a:t>
            </a:r>
          </a:p>
          <a:p>
            <a:r>
              <a:rPr lang="vi-VN" sz="3200" b="1" dirty="0"/>
              <a:t>Nguyễn Minh Xuân – 20235882</a:t>
            </a:r>
          </a:p>
          <a:p>
            <a:r>
              <a:rPr lang="vi-VN" sz="3200" b="1" dirty="0"/>
              <a:t>Nguyễn Đức Hiếu - 20235712</a:t>
            </a:r>
            <a:endParaRPr lang="en-US" sz="3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8EF826-A00E-33E5-3EB2-98F5E9E7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57510"/>
            <a:ext cx="2438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363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21295" y="2204786"/>
            <a:ext cx="5376901" cy="3197076"/>
          </a:xfrm>
          <a:custGeom>
            <a:avLst/>
            <a:gdLst/>
            <a:ahLst/>
            <a:cxnLst/>
            <a:rect l="l" t="t" r="r" b="b"/>
            <a:pathLst>
              <a:path w="5376901" h="3197076">
                <a:moveTo>
                  <a:pt x="0" y="0"/>
                </a:moveTo>
                <a:lnTo>
                  <a:pt x="5376901" y="0"/>
                </a:lnTo>
                <a:lnTo>
                  <a:pt x="5376901" y="3197077"/>
                </a:lnTo>
                <a:lnTo>
                  <a:pt x="0" y="3197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828440" y="6099136"/>
            <a:ext cx="5169756" cy="3264545"/>
          </a:xfrm>
          <a:custGeom>
            <a:avLst/>
            <a:gdLst/>
            <a:ahLst/>
            <a:cxnLst/>
            <a:rect l="l" t="t" r="r" b="b"/>
            <a:pathLst>
              <a:path w="5169756" h="3264545">
                <a:moveTo>
                  <a:pt x="0" y="0"/>
                </a:moveTo>
                <a:lnTo>
                  <a:pt x="5169756" y="0"/>
                </a:lnTo>
                <a:lnTo>
                  <a:pt x="5169756" y="3264545"/>
                </a:lnTo>
                <a:lnTo>
                  <a:pt x="0" y="3264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58330" y="2826788"/>
            <a:ext cx="11496696" cy="523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🛠️Công </a:t>
            </a:r>
            <a:r>
              <a:rPr lang="en-US" sz="36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cụ</a:t>
            </a:r>
            <a:r>
              <a:rPr lang="en-US" sz="36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Python 3.10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trên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Google Colab.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Cấu</a:t>
            </a:r>
            <a:r>
              <a:rPr lang="en-US" sz="36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hình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: 30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lần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chạy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độc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lập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, N=50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cá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thể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Hàm</a:t>
            </a:r>
            <a:r>
              <a:rPr lang="en-US" sz="36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kiểm</a:t>
            </a:r>
            <a:r>
              <a:rPr lang="en-US" sz="36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chứng</a:t>
            </a:r>
            <a:r>
              <a:rPr lang="en-US" sz="36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:</a:t>
            </a:r>
          </a:p>
          <a:p>
            <a:pPr marL="798828" lvl="1" indent="-399414" algn="l">
              <a:lnSpc>
                <a:spcPts val="5179"/>
              </a:lnSpc>
              <a:spcBef>
                <a:spcPct val="0"/>
              </a:spcBef>
              <a:buAutoNum type="arabicPeriod"/>
            </a:pP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Sphere (D=5):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Hàm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lồi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,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đơn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giản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       =&gt;Test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tốc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độ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  <a:p>
            <a:pPr marL="798828" lvl="1" indent="-399414" algn="l">
              <a:lnSpc>
                <a:spcPts val="5179"/>
              </a:lnSpc>
              <a:spcBef>
                <a:spcPct val="0"/>
              </a:spcBef>
              <a:buAutoNum type="arabicPeriod"/>
            </a:pP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Rastrigin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(D=20):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Hàm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lồi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lõm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,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nhiều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cực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trị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           =&gt;Test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khả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năng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thoát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bẫy</a:t>
            </a:r>
            <a:r>
              <a:rPr lang="en-US" sz="36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endParaRPr lang="en-US" sz="3699" dirty="0">
              <a:solidFill>
                <a:srgbClr val="000000"/>
              </a:solidFill>
              <a:latin typeface="+mj-lt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53511" y="7731409"/>
            <a:ext cx="1515175" cy="1515175"/>
          </a:xfrm>
          <a:custGeom>
            <a:avLst/>
            <a:gdLst/>
            <a:ahLst/>
            <a:cxnLst/>
            <a:rect l="l" t="t" r="r" b="b"/>
            <a:pathLst>
              <a:path w="1515175" h="1515175">
                <a:moveTo>
                  <a:pt x="0" y="0"/>
                </a:moveTo>
                <a:lnTo>
                  <a:pt x="1515175" y="0"/>
                </a:lnTo>
                <a:lnTo>
                  <a:pt x="1515175" y="1515175"/>
                </a:lnTo>
                <a:lnTo>
                  <a:pt x="0" y="1515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33800" y="190500"/>
            <a:ext cx="9521279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Môi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trường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&amp;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Kịch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bản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mô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phỏng</a:t>
            </a:r>
            <a:endParaRPr lang="en-US" sz="4599" b="1" dirty="0">
              <a:solidFill>
                <a:schemeClr val="bg1"/>
              </a:solidFill>
              <a:latin typeface="+mj-lt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974" y="2289206"/>
            <a:ext cx="7458019" cy="4581668"/>
          </a:xfrm>
          <a:custGeom>
            <a:avLst/>
            <a:gdLst/>
            <a:ahLst/>
            <a:cxnLst/>
            <a:rect l="l" t="t" r="r" b="b"/>
            <a:pathLst>
              <a:path w="7458019" h="4581668">
                <a:moveTo>
                  <a:pt x="0" y="0"/>
                </a:moveTo>
                <a:lnTo>
                  <a:pt x="7458020" y="0"/>
                </a:lnTo>
                <a:lnTo>
                  <a:pt x="7458020" y="4581668"/>
                </a:lnTo>
                <a:lnTo>
                  <a:pt x="0" y="4581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655836" y="2193176"/>
            <a:ext cx="7788810" cy="4677699"/>
          </a:xfrm>
          <a:custGeom>
            <a:avLst/>
            <a:gdLst/>
            <a:ahLst/>
            <a:cxnLst/>
            <a:rect l="l" t="t" r="r" b="b"/>
            <a:pathLst>
              <a:path w="7788810" h="4677699">
                <a:moveTo>
                  <a:pt x="0" y="0"/>
                </a:moveTo>
                <a:lnTo>
                  <a:pt x="7788810" y="0"/>
                </a:lnTo>
                <a:lnTo>
                  <a:pt x="7788810" y="4677698"/>
                </a:lnTo>
                <a:lnTo>
                  <a:pt x="0" y="4677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993123" y="7690024"/>
            <a:ext cx="7451523" cy="1326821"/>
          </a:xfrm>
          <a:custGeom>
            <a:avLst/>
            <a:gdLst/>
            <a:ahLst/>
            <a:cxnLst/>
            <a:rect l="l" t="t" r="r" b="b"/>
            <a:pathLst>
              <a:path w="7451523" h="1326821">
                <a:moveTo>
                  <a:pt x="0" y="0"/>
                </a:moveTo>
                <a:lnTo>
                  <a:pt x="7451523" y="0"/>
                </a:lnTo>
                <a:lnTo>
                  <a:pt x="7451523" y="1326822"/>
                </a:lnTo>
                <a:lnTo>
                  <a:pt x="0" y="132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84587" y="157914"/>
            <a:ext cx="12118825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Kết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quả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trên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hàm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Sphere (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Đánh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giá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Tốc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độ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5756" y="7283016"/>
            <a:ext cx="9482999" cy="239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Số</a:t>
            </a:r>
            <a:r>
              <a:rPr lang="en-US" sz="2700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liệu</a:t>
            </a:r>
            <a:r>
              <a:rPr lang="en-US" sz="2700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nổi</a:t>
            </a:r>
            <a:r>
              <a:rPr lang="en-US" sz="2700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bật</a:t>
            </a:r>
            <a:r>
              <a:rPr lang="en-US" sz="2700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(Highlight):</a:t>
            </a:r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GABC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sai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số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≈ 10^-17 (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Về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đích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tuyệt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đối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).</a:t>
            </a:r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Classic ABC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sai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số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≈ 6.6.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Nhận</a:t>
            </a:r>
            <a:r>
              <a:rPr lang="en-US" sz="2700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xét</a:t>
            </a:r>
            <a:r>
              <a:rPr lang="en-US" sz="2700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GABC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vô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địch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về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tốc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độ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trên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không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gian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trơn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+mj-lt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" y="1667316"/>
            <a:ext cx="6431405" cy="537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Fitness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05270" y="1655287"/>
            <a:ext cx="1448929" cy="57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Score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0198" y="2321762"/>
            <a:ext cx="6737859" cy="4034993"/>
          </a:xfrm>
          <a:custGeom>
            <a:avLst/>
            <a:gdLst/>
            <a:ahLst/>
            <a:cxnLst/>
            <a:rect l="l" t="t" r="r" b="b"/>
            <a:pathLst>
              <a:path w="6737859" h="4034993">
                <a:moveTo>
                  <a:pt x="0" y="0"/>
                </a:moveTo>
                <a:lnTo>
                  <a:pt x="6737859" y="0"/>
                </a:lnTo>
                <a:lnTo>
                  <a:pt x="6737859" y="4034993"/>
                </a:lnTo>
                <a:lnTo>
                  <a:pt x="0" y="4034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923101" y="2321762"/>
            <a:ext cx="6676508" cy="4074681"/>
          </a:xfrm>
          <a:custGeom>
            <a:avLst/>
            <a:gdLst/>
            <a:ahLst/>
            <a:cxnLst/>
            <a:rect l="l" t="t" r="r" b="b"/>
            <a:pathLst>
              <a:path w="6676508" h="4074681">
                <a:moveTo>
                  <a:pt x="0" y="0"/>
                </a:moveTo>
                <a:lnTo>
                  <a:pt x="6676508" y="0"/>
                </a:lnTo>
                <a:lnTo>
                  <a:pt x="6676508" y="4074681"/>
                </a:lnTo>
                <a:lnTo>
                  <a:pt x="0" y="4074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923101" y="7363859"/>
            <a:ext cx="6908621" cy="1379634"/>
          </a:xfrm>
          <a:custGeom>
            <a:avLst/>
            <a:gdLst/>
            <a:ahLst/>
            <a:cxnLst/>
            <a:rect l="l" t="t" r="r" b="b"/>
            <a:pathLst>
              <a:path w="6908621" h="1379634">
                <a:moveTo>
                  <a:pt x="0" y="0"/>
                </a:moveTo>
                <a:lnTo>
                  <a:pt x="6908621" y="0"/>
                </a:lnTo>
                <a:lnTo>
                  <a:pt x="6908621" y="1379634"/>
                </a:lnTo>
                <a:lnTo>
                  <a:pt x="0" y="1379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10200" y="183565"/>
            <a:ext cx="7721203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Kết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quả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trên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hàm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Rastrigin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5720" y="6831017"/>
            <a:ext cx="10527381" cy="226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3"/>
              </a:lnSpc>
              <a:spcBef>
                <a:spcPct val="0"/>
              </a:spcBef>
            </a:pPr>
            <a:r>
              <a:rPr lang="en-US" sz="2588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Số</a:t>
            </a:r>
            <a:r>
              <a:rPr lang="en-US" sz="2588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88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liệu</a:t>
            </a:r>
            <a:r>
              <a:rPr lang="en-US" sz="2588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88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nổi</a:t>
            </a:r>
            <a:r>
              <a:rPr lang="en-US" sz="2588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88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bật</a:t>
            </a:r>
            <a:r>
              <a:rPr lang="en-US" sz="2588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:</a:t>
            </a:r>
          </a:p>
          <a:p>
            <a:pPr marL="558753" lvl="1" indent="-279376" algn="l">
              <a:lnSpc>
                <a:spcPts val="3623"/>
              </a:lnSpc>
              <a:buFont typeface="Arial"/>
              <a:buChar char="•"/>
            </a:pP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Classic ABC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bị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kẹt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ở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mức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lỗi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cao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(~155).</a:t>
            </a:r>
          </a:p>
          <a:p>
            <a:pPr marL="558753" lvl="1" indent="-279376" algn="l">
              <a:lnSpc>
                <a:spcPts val="3623"/>
              </a:lnSpc>
              <a:buFont typeface="Arial"/>
              <a:buChar char="•"/>
            </a:pP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GABC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và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qABC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tiếp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tục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giảm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lỗi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sâu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hơn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xuống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~30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và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~85).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r>
              <a:rPr lang="en-US" sz="2588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Nhận</a:t>
            </a:r>
            <a:r>
              <a:rPr lang="en-US" sz="2588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88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xét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: Các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biến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thể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giúp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thuật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toán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không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bị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"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sập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hố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" (local optima)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trong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không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gian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phức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tạp</a:t>
            </a:r>
            <a:r>
              <a:rPr lang="en-US" sz="2588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0198" y="1652315"/>
            <a:ext cx="6431405" cy="537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Fitness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86469" y="1734387"/>
            <a:ext cx="122722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Score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343400" y="0"/>
            <a:ext cx="9906000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Bảng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so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sánh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hiệu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năng</a:t>
            </a:r>
            <a:endParaRPr lang="en-US" sz="4599" b="1" dirty="0">
              <a:solidFill>
                <a:schemeClr val="bg1"/>
              </a:solidFill>
              <a:latin typeface="+mj-lt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2E860-907E-A1C0-F6A9-1D2C6DD88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71700"/>
            <a:ext cx="13948277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2430" y="3387287"/>
            <a:ext cx="14183140" cy="447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5" lvl="1" indent="-453388" algn="l">
              <a:lnSpc>
                <a:spcPts val="5879"/>
              </a:lnSpc>
              <a:buFont typeface="Arial"/>
              <a:buChar char="•"/>
            </a:pP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Đã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cài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đặt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thành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công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ABC, GABC,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qABC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  <a:p>
            <a:pPr marL="906775" lvl="1" indent="-453388" algn="l">
              <a:lnSpc>
                <a:spcPts val="5879"/>
              </a:lnSpc>
              <a:spcBef>
                <a:spcPct val="0"/>
              </a:spcBef>
              <a:buFont typeface="Arial"/>
              <a:buChar char="•"/>
            </a:pP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Thực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nghiệm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chứng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minh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các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biến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thể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cải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thiện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đáng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kể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hiệu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năng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nhanh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hơn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,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chính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xác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hơn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).</a:t>
            </a:r>
          </a:p>
          <a:p>
            <a:pPr marL="906775" lvl="1" indent="-453388" algn="l">
              <a:lnSpc>
                <a:spcPts val="5879"/>
              </a:lnSpc>
              <a:spcBef>
                <a:spcPct val="0"/>
              </a:spcBef>
              <a:buFont typeface="Arial"/>
              <a:buChar char="•"/>
            </a:pP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Sẵn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sàng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áp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dụng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vào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bài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toán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thực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tế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</a:t>
            </a:r>
            <a:r>
              <a:rPr lang="en-US" sz="41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như</a:t>
            </a:r>
            <a:r>
              <a:rPr lang="en-US" sz="41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Beamforming).</a:t>
            </a:r>
          </a:p>
          <a:p>
            <a:pPr algn="l">
              <a:lnSpc>
                <a:spcPts val="5879"/>
              </a:lnSpc>
              <a:spcBef>
                <a:spcPct val="0"/>
              </a:spcBef>
            </a:pPr>
            <a:endParaRPr lang="en-US" sz="4199" dirty="0">
              <a:solidFill>
                <a:srgbClr val="000000"/>
              </a:solidFill>
              <a:latin typeface="+mj-lt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83116" y="121409"/>
            <a:ext cx="2521768" cy="82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Kết</a:t>
            </a:r>
            <a:r>
              <a:rPr lang="en-US" sz="48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luận</a:t>
            </a:r>
            <a:endParaRPr lang="en-US" sz="4899" b="1" dirty="0">
              <a:solidFill>
                <a:schemeClr val="bg1"/>
              </a:solidFill>
              <a:latin typeface="+mj-lt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1" y="3009900"/>
            <a:ext cx="11734800" cy="3444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404"/>
              </a:lnSpc>
            </a:pPr>
            <a:r>
              <a:rPr lang="en-US" sz="44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Phần</a:t>
            </a:r>
            <a:r>
              <a:rPr lang="en-US" sz="44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I: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Giới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thiệu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tổng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quan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về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ABC.</a:t>
            </a:r>
          </a:p>
          <a:p>
            <a:pPr algn="just">
              <a:lnSpc>
                <a:spcPts val="9404"/>
              </a:lnSpc>
            </a:pPr>
            <a:r>
              <a:rPr lang="en-US" sz="44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Phần</a:t>
            </a:r>
            <a:r>
              <a:rPr lang="en-US" sz="44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II: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Cơ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chế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và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Cài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đặt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Thuật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toán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ABC.</a:t>
            </a:r>
          </a:p>
          <a:p>
            <a:pPr algn="just">
              <a:lnSpc>
                <a:spcPts val="9404"/>
              </a:lnSpc>
            </a:pPr>
            <a:r>
              <a:rPr lang="en-US" sz="44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Phần</a:t>
            </a:r>
            <a:r>
              <a:rPr lang="en-US" sz="44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III: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Các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biến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thể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cải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tiến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44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của</a:t>
            </a:r>
            <a:r>
              <a:rPr lang="en-US" sz="44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ABC.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15000" y="495300"/>
            <a:ext cx="13023123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Mục</a:t>
            </a:r>
            <a:r>
              <a:rPr lang="en-US" sz="6000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lục</a:t>
            </a:r>
            <a:endParaRPr lang="en-US" sz="6000" b="1" dirty="0">
              <a:solidFill>
                <a:srgbClr val="000000"/>
              </a:solidFill>
              <a:latin typeface="+mj-lt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9871" y="2515838"/>
            <a:ext cx="6694815" cy="6290818"/>
          </a:xfrm>
          <a:custGeom>
            <a:avLst/>
            <a:gdLst/>
            <a:ahLst/>
            <a:cxnLst/>
            <a:rect l="l" t="t" r="r" b="b"/>
            <a:pathLst>
              <a:path w="6694815" h="6290818">
                <a:moveTo>
                  <a:pt x="0" y="0"/>
                </a:moveTo>
                <a:lnTo>
                  <a:pt x="6694815" y="0"/>
                </a:lnTo>
                <a:lnTo>
                  <a:pt x="6694815" y="6290818"/>
                </a:lnTo>
                <a:lnTo>
                  <a:pt x="0" y="6290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38200" y="109835"/>
            <a:ext cx="6328442" cy="7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I: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Giới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thiệu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tổng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quan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9600" y="1562100"/>
            <a:ext cx="10291171" cy="7370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49" lvl="1" indent="-377824">
              <a:lnSpc>
                <a:spcPts val="7314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Bài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toán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gần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đúng</a:t>
            </a:r>
            <a:endParaRPr lang="en-US" sz="3499" dirty="0">
              <a:solidFill>
                <a:srgbClr val="000000"/>
              </a:solidFill>
              <a:ea typeface="Canva Sans"/>
              <a:cs typeface="Canva Sans"/>
              <a:sym typeface="Canva Sans"/>
            </a:endParaRPr>
          </a:p>
          <a:p>
            <a:pPr marL="755649" lvl="1" indent="-377824">
              <a:lnSpc>
                <a:spcPts val="7314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ABC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là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một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thuật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toán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Metaheuristic,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nhánh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Trí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tuệ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bầy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đàn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.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Cùng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họ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với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PSO (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Tối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ưu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bầy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đàn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/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chim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), ACO (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Tối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ưu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đàn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kiến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)</a:t>
            </a:r>
          </a:p>
          <a:p>
            <a:pPr marL="755649" lvl="1" indent="-377824">
              <a:lnSpc>
                <a:spcPts val="7314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Đặc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tính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kỹ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thuật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: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Dựa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trên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quần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thể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,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ngẫu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nhiên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,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không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cần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đạo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hàm</a:t>
            </a:r>
            <a:endParaRPr lang="en-US" sz="3499" dirty="0">
              <a:solidFill>
                <a:srgbClr val="000000"/>
              </a:solidFill>
              <a:ea typeface="Canva Sans"/>
              <a:cs typeface="Canva Sans"/>
              <a:sym typeface="Canva Sans"/>
            </a:endParaRPr>
          </a:p>
          <a:p>
            <a:pPr marL="755649" lvl="1" indent="-377824">
              <a:lnSpc>
                <a:spcPts val="7314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Các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biến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thể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: GABC (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Gbest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-guided)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và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499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qABC</a:t>
            </a:r>
            <a:r>
              <a:rPr lang="en-US" sz="3499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(Quick ABC)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32568" y="1028700"/>
            <a:ext cx="3226732" cy="1815037"/>
          </a:xfrm>
          <a:custGeom>
            <a:avLst/>
            <a:gdLst/>
            <a:ahLst/>
            <a:cxnLst/>
            <a:rect l="l" t="t" r="r" b="b"/>
            <a:pathLst>
              <a:path w="3226732" h="1815037">
                <a:moveTo>
                  <a:pt x="0" y="0"/>
                </a:moveTo>
                <a:lnTo>
                  <a:pt x="3226732" y="0"/>
                </a:lnTo>
                <a:lnTo>
                  <a:pt x="3226732" y="1815037"/>
                </a:lnTo>
                <a:lnTo>
                  <a:pt x="0" y="181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85800" y="1293529"/>
            <a:ext cx="13106400" cy="8190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70"/>
              </a:lnSpc>
            </a:pPr>
            <a:r>
              <a:rPr lang="vi-VN" sz="30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Các </a:t>
            </a:r>
            <a:r>
              <a:rPr lang="en-US" sz="30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thành</a:t>
            </a:r>
            <a:r>
              <a:rPr lang="en-US" sz="30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phần</a:t>
            </a:r>
            <a:r>
              <a:rPr lang="en-US" sz="30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cơ</a:t>
            </a:r>
            <a:r>
              <a:rPr lang="en-US" sz="30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bản</a:t>
            </a:r>
            <a:r>
              <a:rPr lang="en-US" sz="30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của</a:t>
            </a:r>
            <a:r>
              <a:rPr lang="vi-VN" sz="30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mô tả bài toán</a:t>
            </a:r>
            <a:endParaRPr lang="en-US" sz="3000" b="1" dirty="0">
              <a:solidFill>
                <a:srgbClr val="000000"/>
              </a:solidFill>
              <a:ea typeface="Canva Sans"/>
              <a:cs typeface="Canva Sans"/>
              <a:sym typeface="Canva Sans"/>
            </a:endParaRPr>
          </a:p>
          <a:p>
            <a:pPr marL="539754" lvl="1" indent="-269877" algn="just">
              <a:lnSpc>
                <a:spcPts val="5225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Food Sources: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Đại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diện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cho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số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lượng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mật</a:t>
            </a:r>
            <a:endParaRPr lang="en-US" sz="2500" dirty="0">
              <a:solidFill>
                <a:srgbClr val="000000"/>
              </a:solidFill>
              <a:ea typeface="Canva Sans"/>
              <a:cs typeface="Canva Sans"/>
              <a:sym typeface="Canva Sans"/>
            </a:endParaRPr>
          </a:p>
          <a:p>
            <a:pPr marL="539754" lvl="1" indent="-269877" algn="just">
              <a:lnSpc>
                <a:spcPts val="5225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Employed bee: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đang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gắn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liền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với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một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nguồn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thức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ăn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cụ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thể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.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Chúng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mang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thông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tin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về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khoảng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cách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,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hướng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và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lợi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nhuận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của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nguồn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đó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về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tổ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và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chia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sẻ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thông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tin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này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với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xác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suất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nhất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định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.</a:t>
            </a:r>
          </a:p>
          <a:p>
            <a:pPr marL="539754" lvl="1" indent="-269877" algn="just">
              <a:lnSpc>
                <a:spcPts val="5225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Scouts bee: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Tự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tìm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kiếm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nguồn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thức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ăn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mới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quanh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tổ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một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cách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ngẫu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nhiên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. </a:t>
            </a:r>
          </a:p>
          <a:p>
            <a:pPr marL="539754" lvl="1" indent="-269877" algn="just">
              <a:lnSpc>
                <a:spcPts val="5225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Onlookers bee: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Đợi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ở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tổ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và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tìm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nguồn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thức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ăn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dựa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trên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thông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tin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được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chia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sẻ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bởi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employed bee.</a:t>
            </a:r>
          </a:p>
          <a:p>
            <a:pPr algn="just">
              <a:lnSpc>
                <a:spcPts val="6270"/>
              </a:lnSpc>
            </a:pPr>
            <a:r>
              <a:rPr lang="en-US" sz="30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Cơ</a:t>
            </a:r>
            <a:r>
              <a:rPr lang="en-US" sz="30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chế</a:t>
            </a:r>
            <a:r>
              <a:rPr lang="en-US" sz="30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Giao </a:t>
            </a:r>
            <a:r>
              <a:rPr lang="en-US" sz="30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tiếp</a:t>
            </a:r>
            <a:r>
              <a:rPr lang="en-US" sz="30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&amp; Tuyển </a:t>
            </a:r>
            <a:r>
              <a:rPr lang="en-US" sz="30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dụng</a:t>
            </a:r>
            <a:endParaRPr lang="en-US" sz="3000" b="1" dirty="0">
              <a:solidFill>
                <a:srgbClr val="000000"/>
              </a:solidFill>
              <a:ea typeface="Canva Sans"/>
              <a:cs typeface="Canva Sans"/>
              <a:sym typeface="Canva Sans"/>
            </a:endParaRPr>
          </a:p>
          <a:p>
            <a:pPr marL="539754" lvl="1" indent="-269877" algn="just">
              <a:lnSpc>
                <a:spcPct val="150000"/>
              </a:lnSpc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Thực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hiện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qua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Điệu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nhảy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Waggle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tại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khu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vực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nhảy</a:t>
            </a:r>
            <a:endParaRPr lang="en-US" sz="2500" dirty="0">
              <a:solidFill>
                <a:srgbClr val="000000"/>
              </a:solidFill>
              <a:ea typeface="Canva Sans"/>
              <a:cs typeface="Canva Sans"/>
              <a:sym typeface="Canva Sans"/>
            </a:endParaRPr>
          </a:p>
          <a:p>
            <a:pPr marL="539754" lvl="1" indent="-269877" algn="just">
              <a:lnSpc>
                <a:spcPct val="1500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Quy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luật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: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Nguồn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càng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tốt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-&gt;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Nhảy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càng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lâu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-&gt;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Xác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suất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được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Ong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chờ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lựa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chọn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càng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cao</a:t>
            </a:r>
            <a:r>
              <a:rPr lang="en-US" sz="25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. </a:t>
            </a:r>
          </a:p>
        </p:txBody>
      </p:sp>
      <p:sp>
        <p:nvSpPr>
          <p:cNvPr id="4" name="Freeform 4"/>
          <p:cNvSpPr/>
          <p:nvPr/>
        </p:nvSpPr>
        <p:spPr>
          <a:xfrm>
            <a:off x="14032568" y="2843737"/>
            <a:ext cx="3226732" cy="2153844"/>
          </a:xfrm>
          <a:custGeom>
            <a:avLst/>
            <a:gdLst/>
            <a:ahLst/>
            <a:cxnLst/>
            <a:rect l="l" t="t" r="r" b="b"/>
            <a:pathLst>
              <a:path w="3226732" h="2153844">
                <a:moveTo>
                  <a:pt x="0" y="0"/>
                </a:moveTo>
                <a:lnTo>
                  <a:pt x="3226732" y="0"/>
                </a:lnTo>
                <a:lnTo>
                  <a:pt x="3226732" y="2153843"/>
                </a:lnTo>
                <a:lnTo>
                  <a:pt x="0" y="215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032568" y="4997580"/>
            <a:ext cx="3226732" cy="2340962"/>
          </a:xfrm>
          <a:custGeom>
            <a:avLst/>
            <a:gdLst/>
            <a:ahLst/>
            <a:cxnLst/>
            <a:rect l="l" t="t" r="r" b="b"/>
            <a:pathLst>
              <a:path w="3226732" h="2340962">
                <a:moveTo>
                  <a:pt x="0" y="0"/>
                </a:moveTo>
                <a:lnTo>
                  <a:pt x="3226732" y="0"/>
                </a:lnTo>
                <a:lnTo>
                  <a:pt x="3226732" y="2340963"/>
                </a:lnTo>
                <a:lnTo>
                  <a:pt x="0" y="234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30000" y="8295542"/>
            <a:ext cx="6698618" cy="1188627"/>
          </a:xfrm>
          <a:custGeom>
            <a:avLst/>
            <a:gdLst/>
            <a:ahLst/>
            <a:cxnLst/>
            <a:rect l="l" t="t" r="r" b="b"/>
            <a:pathLst>
              <a:path w="6698618" h="1188627">
                <a:moveTo>
                  <a:pt x="0" y="0"/>
                </a:moveTo>
                <a:lnTo>
                  <a:pt x="6698618" y="0"/>
                </a:lnTo>
                <a:lnTo>
                  <a:pt x="6698618" y="1188627"/>
                </a:lnTo>
                <a:lnTo>
                  <a:pt x="0" y="1188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85800" y="150319"/>
            <a:ext cx="7553162" cy="7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II: </a:t>
            </a:r>
            <a:r>
              <a:rPr lang="en-US" sz="4499" b="1" dirty="0" err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Thuật</a:t>
            </a:r>
            <a:r>
              <a:rPr lang="en-US" sz="4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toán</a:t>
            </a:r>
            <a:r>
              <a:rPr lang="en-US" sz="4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ABC </a:t>
            </a:r>
            <a:r>
              <a:rPr lang="en-US" sz="4499" b="1" dirty="0" err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căn</a:t>
            </a:r>
            <a:r>
              <a:rPr lang="en-US" sz="4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bản</a:t>
            </a:r>
            <a:r>
              <a:rPr lang="en-US" sz="4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31725" y="2536742"/>
            <a:ext cx="5907296" cy="6266580"/>
          </a:xfrm>
          <a:custGeom>
            <a:avLst/>
            <a:gdLst/>
            <a:ahLst/>
            <a:cxnLst/>
            <a:rect l="l" t="t" r="r" b="b"/>
            <a:pathLst>
              <a:path w="5907296" h="6266580">
                <a:moveTo>
                  <a:pt x="0" y="0"/>
                </a:moveTo>
                <a:lnTo>
                  <a:pt x="5907296" y="0"/>
                </a:lnTo>
                <a:lnTo>
                  <a:pt x="5907296" y="6266579"/>
                </a:lnTo>
                <a:lnTo>
                  <a:pt x="0" y="6266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01486" y="137764"/>
            <a:ext cx="7553162" cy="7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II: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Thuật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toán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ABC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căn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bản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398426"/>
            <a:ext cx="10906395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Mô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hình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hành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vi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tìm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kiếm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thức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ăn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tự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nhiên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của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bầy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ong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mật</a:t>
            </a:r>
            <a:r>
              <a:rPr lang="en-US" sz="30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118876"/>
            <a:ext cx="11379697" cy="2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200" b="1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Khởi</a:t>
            </a:r>
            <a:r>
              <a:rPr lang="en-US" sz="2200" b="1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đầu</a:t>
            </a:r>
            <a:r>
              <a:rPr lang="en-US" sz="2200" b="1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Ong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tiềm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năng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(Potential Forager)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Đi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theo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hướng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S (Scout - Ong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trinh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sát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):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Tự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bay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đi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tìm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nguồn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thức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ăn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mới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một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cách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ngẫu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nhiên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mà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không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cần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thông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tin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từ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đồng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loại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Trên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hình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đường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nét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đứt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S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dẫn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đến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các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ô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vuông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màu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xám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chưa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xác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định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Đi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theo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hướng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R (Recruit - Ong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được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tuyển): Quan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sát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điệu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nhảy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tại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"Dancing Area"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để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nhận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thông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tin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về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nguồn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thức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ăn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A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hoặc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B,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sau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đó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bay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đến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đó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1486" y="4400543"/>
            <a:ext cx="10706100" cy="1150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200" b="1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Quá</a:t>
            </a:r>
            <a:r>
              <a:rPr lang="en-US" sz="2200" b="1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trình</a:t>
            </a:r>
            <a:r>
              <a:rPr lang="en-US" sz="2200" b="1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khai</a:t>
            </a:r>
            <a:r>
              <a:rPr lang="en-US" sz="2200" b="1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thác</a:t>
            </a:r>
            <a:r>
              <a:rPr lang="en-US" sz="2200" b="1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Tại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nguồn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A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và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B)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Giả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sử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ong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đã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đến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nguồn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thức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ăn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: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Nó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lấy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mật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và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quay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về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tổ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để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dỡ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hàng</a:t>
            </a:r>
            <a:r>
              <a:rPr lang="en-US" sz="22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(Unloading Nectar from B).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22407"/>
            <a:ext cx="12230100" cy="3654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Các </a:t>
            </a:r>
            <a:r>
              <a:rPr lang="en-US" sz="22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quyết</a:t>
            </a:r>
            <a:r>
              <a:rPr lang="en-US" sz="22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định</a:t>
            </a:r>
            <a:r>
              <a:rPr lang="en-US" sz="22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sau</a:t>
            </a:r>
            <a:r>
              <a:rPr lang="en-US" sz="22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khi</a:t>
            </a:r>
            <a:r>
              <a:rPr lang="en-US" sz="22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dỡ</a:t>
            </a:r>
            <a:r>
              <a:rPr lang="en-US" sz="22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mật</a:t>
            </a:r>
            <a:r>
              <a:rPr lang="en-US" sz="2200" b="1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Đường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UF (Unemployed Forager - Ong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thất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nghiệp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):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Con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ong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quyết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định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từ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bỏ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nguồn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thức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ăn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này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(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có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thể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do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nguồn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đã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cạn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hoặc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chất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lượng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kém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).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Nó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trở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lại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trạng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thái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chờ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đợi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hoặc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trở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thành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ong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trinh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sát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Đường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EF1 (Employed Forager 1 -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Nhảy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múa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tuyển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dụng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):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Nguồn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thức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ăn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B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rất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tốt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. Con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ong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đi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vào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Dancing Area for B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để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thực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hiện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điệu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nhảy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(Waggle dance)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nhằm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rủ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thêm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các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con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ong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khác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(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tạo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ra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các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mũi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tên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R). Sau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đó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nó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quay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lại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nguồn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B.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Đường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EF2 (Employed Forager 2 - Khai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thác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tiếp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):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Nó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tiếp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tục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quay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lại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nguồn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B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để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lấy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mật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ngay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lập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tức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mà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không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tốn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thời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gian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nhảy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múa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tuyển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dụng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thêm</a:t>
            </a:r>
            <a:r>
              <a:rPr lang="en-US" sz="22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 ai.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94406"/>
            <a:ext cx="16230600" cy="580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2499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Khởi tạo: Tạo quần thể ban đầu x_i, đánh giá lượng mật (fitness).</a:t>
            </a:r>
          </a:p>
          <a:p>
            <a:pPr algn="just">
              <a:lnSpc>
                <a:spcPts val="3849"/>
              </a:lnSpc>
            </a:pPr>
            <a:r>
              <a:rPr lang="en-US" sz="2499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Lặp lại:</a:t>
            </a:r>
          </a:p>
          <a:p>
            <a:pPr algn="just">
              <a:lnSpc>
                <a:spcPts val="3849"/>
              </a:lnSpc>
            </a:pPr>
            <a:r>
              <a:rPr lang="en-US" sz="2499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Giai đoạn Ong thợ: Với mỗi ong thợ, tạo giải pháp mới v_i bằng công thức cập nhật. Đánh giá và áp dụng lựa chọn tham lam.</a:t>
            </a:r>
          </a:p>
          <a:p>
            <a:pPr algn="just">
              <a:lnSpc>
                <a:spcPts val="3849"/>
              </a:lnSpc>
            </a:pPr>
            <a:endParaRPr lang="en-US" sz="2499">
              <a:solidFill>
                <a:srgbClr val="000000"/>
              </a:solidFill>
              <a:latin typeface="+mj-lt"/>
              <a:ea typeface="Canva Sans"/>
              <a:cs typeface="Canva Sans"/>
              <a:sym typeface="Canva Sans"/>
            </a:endParaRPr>
          </a:p>
          <a:p>
            <a:pPr marL="539748" lvl="1" indent="-269874" algn="just">
              <a:lnSpc>
                <a:spcPts val="38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Tính xác suất: Tính xác suất       cho các nguồn thức ăn dựa trên giá trị fitness.</a:t>
            </a:r>
          </a:p>
          <a:p>
            <a:pPr algn="just">
              <a:lnSpc>
                <a:spcPts val="3849"/>
              </a:lnSpc>
            </a:pPr>
            <a:r>
              <a:rPr lang="en-US" sz="2499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Giai đoạn Ong chờ: Ong chờ chọn nguồn thức ăn dựa trên       . Tạo giải pháp mới v_i, đánh giá và áp dụng lựa chọn tham lam.</a:t>
            </a:r>
          </a:p>
          <a:p>
            <a:pPr algn="just">
              <a:lnSpc>
                <a:spcPts val="3849"/>
              </a:lnSpc>
            </a:pPr>
            <a:r>
              <a:rPr lang="en-US" sz="2499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Giai đoạn Ong trinh sát: Nếu có nguồn thức ăn vượt quá giới hạn thử, thay thế nó bằng một nguồn ngẫu nhiên mới.</a:t>
            </a:r>
          </a:p>
          <a:p>
            <a:pPr marL="539748" lvl="1" indent="-269874" algn="just">
              <a:lnSpc>
                <a:spcPts val="38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Ghi nhớ: Cập nhật giải pháp tốt nhất tìm thấy cho đến nay (Best Solution).</a:t>
            </a:r>
          </a:p>
          <a:p>
            <a:pPr algn="just">
              <a:lnSpc>
                <a:spcPts val="3849"/>
              </a:lnSpc>
            </a:pPr>
            <a:r>
              <a:rPr lang="en-US" sz="2499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Kết thúc: Khi đạt đến số vòng lặp tối đa hoặc điều kiện dừng.</a:t>
            </a:r>
          </a:p>
        </p:txBody>
      </p:sp>
      <p:sp>
        <p:nvSpPr>
          <p:cNvPr id="3" name="Freeform 3"/>
          <p:cNvSpPr/>
          <p:nvPr/>
        </p:nvSpPr>
        <p:spPr>
          <a:xfrm>
            <a:off x="6327202" y="4211321"/>
            <a:ext cx="4509321" cy="540373"/>
          </a:xfrm>
          <a:custGeom>
            <a:avLst/>
            <a:gdLst/>
            <a:ahLst/>
            <a:cxnLst/>
            <a:rect l="l" t="t" r="r" b="b"/>
            <a:pathLst>
              <a:path w="4509321" h="540373">
                <a:moveTo>
                  <a:pt x="0" y="0"/>
                </a:moveTo>
                <a:lnTo>
                  <a:pt x="4509321" y="0"/>
                </a:lnTo>
                <a:lnTo>
                  <a:pt x="4509321" y="540373"/>
                </a:lnTo>
                <a:lnTo>
                  <a:pt x="0" y="540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665772" y="4751694"/>
            <a:ext cx="521021" cy="478776"/>
          </a:xfrm>
          <a:custGeom>
            <a:avLst/>
            <a:gdLst/>
            <a:ahLst/>
            <a:cxnLst/>
            <a:rect l="l" t="t" r="r" b="b"/>
            <a:pathLst>
              <a:path w="521021" h="478776">
                <a:moveTo>
                  <a:pt x="0" y="0"/>
                </a:moveTo>
                <a:lnTo>
                  <a:pt x="521021" y="0"/>
                </a:lnTo>
                <a:lnTo>
                  <a:pt x="521021" y="478776"/>
                </a:lnTo>
                <a:lnTo>
                  <a:pt x="0" y="478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6616" y="204468"/>
            <a:ext cx="7553162" cy="7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II: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Thuật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toán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ABC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căn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bản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217372"/>
            <a:ext cx="16230600" cy="82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14"/>
              </a:lnSpc>
            </a:pPr>
            <a:r>
              <a:rPr lang="en-US" sz="3499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Mã giả</a:t>
            </a:r>
          </a:p>
        </p:txBody>
      </p:sp>
      <p:sp>
        <p:nvSpPr>
          <p:cNvPr id="7" name="Freeform 7"/>
          <p:cNvSpPr/>
          <p:nvPr/>
        </p:nvSpPr>
        <p:spPr>
          <a:xfrm>
            <a:off x="9677400" y="5166162"/>
            <a:ext cx="521021" cy="478776"/>
          </a:xfrm>
          <a:custGeom>
            <a:avLst/>
            <a:gdLst/>
            <a:ahLst/>
            <a:cxnLst/>
            <a:rect l="l" t="t" r="r" b="b"/>
            <a:pathLst>
              <a:path w="521021" h="478776">
                <a:moveTo>
                  <a:pt x="0" y="0"/>
                </a:moveTo>
                <a:lnTo>
                  <a:pt x="521021" y="0"/>
                </a:lnTo>
                <a:lnTo>
                  <a:pt x="521021" y="478775"/>
                </a:lnTo>
                <a:lnTo>
                  <a:pt x="0" y="47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02080" y="8516246"/>
            <a:ext cx="4234444" cy="409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u="sng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  <a:hlinkClick r:id="rId4" tooltip="https://colab.research.google.com/drive/15v5leT78qKiPJkkHazGJ_gL-1SeOGkaF?usp=sharing"/>
              </a:rPr>
              <a:t>Link notebook </a:t>
            </a:r>
            <a:r>
              <a:rPr lang="en-US" sz="2499" b="1" u="sng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  <a:hlinkClick r:id="rId4" tooltip="https://colab.research.google.com/drive/15v5leT78qKiPJkkHazGJ_gL-1SeOGkaF?usp=sharing"/>
              </a:rPr>
              <a:t>cài</a:t>
            </a:r>
            <a:r>
              <a:rPr lang="en-US" sz="2499" b="1" u="sng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  <a:hlinkClick r:id="rId4" tooltip="https://colab.research.google.com/drive/15v5leT78qKiPJkkHazGJ_gL-1SeOGkaF?usp=sharing"/>
              </a:rPr>
              <a:t> </a:t>
            </a:r>
            <a:r>
              <a:rPr lang="en-US" sz="2499" b="1" u="sng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  <a:hlinkClick r:id="rId4" tooltip="https://colab.research.google.com/drive/15v5leT78qKiPJkkHazGJ_gL-1SeOGkaF?usp=sharing"/>
              </a:rPr>
              <a:t>đặt</a:t>
            </a:r>
            <a:r>
              <a:rPr lang="en-US" sz="2499" b="1" u="sng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  <a:hlinkClick r:id="rId4" tooltip="https://colab.research.google.com/drive/15v5leT78qKiPJkkHazGJ_gL-1SeOGkaF?usp=sharing"/>
              </a:rPr>
              <a:t> code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2800" y="3253189"/>
            <a:ext cx="6409931" cy="3605586"/>
          </a:xfrm>
          <a:custGeom>
            <a:avLst/>
            <a:gdLst/>
            <a:ahLst/>
            <a:cxnLst/>
            <a:rect l="l" t="t" r="r" b="b"/>
            <a:pathLst>
              <a:path w="6409931" h="3605586">
                <a:moveTo>
                  <a:pt x="0" y="0"/>
                </a:moveTo>
                <a:lnTo>
                  <a:pt x="6409931" y="0"/>
                </a:lnTo>
                <a:lnTo>
                  <a:pt x="6409931" y="3605586"/>
                </a:lnTo>
                <a:lnTo>
                  <a:pt x="0" y="3605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85800" y="3424520"/>
            <a:ext cx="9594138" cy="2809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ABC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gốc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mạnh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Khám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phá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(Exploration)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nhưng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yếu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Khai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thác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(Exploitation).</a:t>
            </a:r>
          </a:p>
          <a:p>
            <a:pPr marL="863599" lvl="1" indent="-431800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Tốc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độ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hội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tụ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chậm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ở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giai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đoạn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cuối</a:t>
            </a:r>
            <a:r>
              <a:rPr lang="en-US" sz="39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915079" y="6877420"/>
            <a:ext cx="2052947" cy="2057400"/>
          </a:xfrm>
          <a:custGeom>
            <a:avLst/>
            <a:gdLst/>
            <a:ahLst/>
            <a:cxnLst/>
            <a:rect l="l" t="t" r="r" b="b"/>
            <a:pathLst>
              <a:path w="2052947" h="2057400">
                <a:moveTo>
                  <a:pt x="0" y="0"/>
                </a:moveTo>
                <a:lnTo>
                  <a:pt x="2052946" y="0"/>
                </a:lnTo>
                <a:lnTo>
                  <a:pt x="205294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933979" y="15402"/>
            <a:ext cx="12293944" cy="75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Hạn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chế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của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ABC &amp;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Động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lực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cải</a:t>
            </a:r>
            <a:r>
              <a:rPr lang="en-US" sz="44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tiến</a:t>
            </a:r>
            <a:endParaRPr lang="en-US" sz="4499" b="1" dirty="0">
              <a:solidFill>
                <a:schemeClr val="bg1"/>
              </a:solidFill>
              <a:latin typeface="+mj-lt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19388" y="8156309"/>
            <a:ext cx="12449224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Giải pháp: Cần cơ chế dẫn hướng tốt hơn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5154" y="2456700"/>
            <a:ext cx="13459055" cy="252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Ý </a:t>
            </a:r>
            <a:r>
              <a:rPr lang="en-US" sz="35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tưởng</a:t>
            </a:r>
            <a:r>
              <a:rPr lang="en-US" sz="35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Học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hỏi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từ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con PSO,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có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thêm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sự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tác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động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của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giá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trị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tối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ưu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toàn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cục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trong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quá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trình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tìm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lời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giải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khả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thi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mới</a:t>
            </a:r>
            <a:endParaRPr lang="en-US" sz="3599" dirty="0">
              <a:solidFill>
                <a:srgbClr val="000000"/>
              </a:solidFill>
              <a:latin typeface="+mj-lt"/>
              <a:ea typeface="Canva Sans"/>
              <a:cs typeface="Canva Sans"/>
              <a:sym typeface="Canva Sans"/>
            </a:endParaRPr>
          </a:p>
          <a:p>
            <a:pPr marL="777238" lvl="1" indent="-388619" algn="l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Công </a:t>
            </a:r>
            <a:r>
              <a:rPr lang="en-US" sz="35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thức</a:t>
            </a:r>
            <a:endParaRPr lang="en-US" sz="3599" b="1" dirty="0">
              <a:solidFill>
                <a:srgbClr val="000000"/>
              </a:solidFill>
              <a:latin typeface="+mj-lt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039"/>
              </a:lnSpc>
              <a:spcBef>
                <a:spcPct val="0"/>
              </a:spcBef>
            </a:pPr>
            <a:endParaRPr lang="en-US" sz="3599" b="1" dirty="0">
              <a:solidFill>
                <a:srgbClr val="000000"/>
              </a:solidFill>
              <a:latin typeface="+mj-lt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886200" y="4401203"/>
            <a:ext cx="6258211" cy="900154"/>
          </a:xfrm>
          <a:custGeom>
            <a:avLst/>
            <a:gdLst/>
            <a:ahLst/>
            <a:cxnLst/>
            <a:rect l="l" t="t" r="r" b="b"/>
            <a:pathLst>
              <a:path w="6258211" h="900154">
                <a:moveTo>
                  <a:pt x="0" y="0"/>
                </a:moveTo>
                <a:lnTo>
                  <a:pt x="6258211" y="0"/>
                </a:lnTo>
                <a:lnTo>
                  <a:pt x="6258211" y="900154"/>
                </a:lnTo>
                <a:lnTo>
                  <a:pt x="0" y="900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486720" y="3453428"/>
            <a:ext cx="4012669" cy="4818707"/>
          </a:xfrm>
          <a:custGeom>
            <a:avLst/>
            <a:gdLst/>
            <a:ahLst/>
            <a:cxnLst/>
            <a:rect l="l" t="t" r="r" b="b"/>
            <a:pathLst>
              <a:path w="4012669" h="4818707">
                <a:moveTo>
                  <a:pt x="0" y="0"/>
                </a:moveTo>
                <a:lnTo>
                  <a:pt x="4012669" y="0"/>
                </a:lnTo>
                <a:lnTo>
                  <a:pt x="4012669" y="4818707"/>
                </a:lnTo>
                <a:lnTo>
                  <a:pt x="0" y="481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998552" y="2664566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6488" y="7345653"/>
            <a:ext cx="1028700" cy="1729229"/>
          </a:xfrm>
          <a:custGeom>
            <a:avLst/>
            <a:gdLst/>
            <a:ahLst/>
            <a:cxnLst/>
            <a:rect l="l" t="t" r="r" b="b"/>
            <a:pathLst>
              <a:path w="1028700" h="1729229">
                <a:moveTo>
                  <a:pt x="0" y="0"/>
                </a:moveTo>
                <a:lnTo>
                  <a:pt x="1028700" y="0"/>
                </a:lnTo>
                <a:lnTo>
                  <a:pt x="1028700" y="1729229"/>
                </a:lnTo>
                <a:lnTo>
                  <a:pt x="0" y="1729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86200" y="109086"/>
            <a:ext cx="10849825" cy="778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Gbest</a:t>
            </a:r>
            <a:r>
              <a:rPr lang="en-US" sz="4599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-guided ABC (GABC)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8872" y="5644437"/>
            <a:ext cx="11997848" cy="190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Trong </a:t>
            </a:r>
            <a:r>
              <a:rPr lang="en-US" sz="2700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đó</a:t>
            </a:r>
            <a:r>
              <a:rPr lang="en-US" sz="2700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•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y_j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: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Là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tham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số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thứ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j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của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nghiệm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tốt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nhất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toàn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cục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x_best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)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tìm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được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hiện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tại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•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ψ_ij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: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Là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một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số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ngẫu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nhiên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trong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khoảng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[0, C],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với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C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là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hệ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số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điều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chỉnh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lực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hút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thường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chọn</a:t>
            </a:r>
            <a:r>
              <a:rPr lang="en-US" sz="27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C = 1.5).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4252" y="8210268"/>
            <a:ext cx="8385100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Ưu điểm: </a:t>
            </a:r>
            <a:r>
              <a:rPr lang="en-US" sz="3499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Tăng tốc độ hội tụ cực nhanh.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2514" y="2250534"/>
            <a:ext cx="13459055" cy="507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Ý </a:t>
            </a:r>
            <a:r>
              <a:rPr lang="en-US" sz="35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tưởng</a:t>
            </a:r>
            <a:r>
              <a:rPr lang="en-US" sz="35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Ong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quan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sát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chỉ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học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từ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"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Hàng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xóm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tinh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anh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"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trong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bán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kính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r</a:t>
            </a:r>
          </a:p>
          <a:p>
            <a:pPr marL="777238" lvl="1" indent="-388619" algn="l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Cơ</a:t>
            </a:r>
            <a:r>
              <a:rPr lang="en-US" sz="35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599" b="1" dirty="0" err="1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chế</a:t>
            </a:r>
            <a:r>
              <a:rPr lang="en-US" sz="3599" b="1" dirty="0">
                <a:solidFill>
                  <a:srgbClr val="000000"/>
                </a:solidFill>
                <a:latin typeface="+mj-lt"/>
                <a:ea typeface="Canva Sans Bold"/>
                <a:cs typeface="Canva Sans Bold"/>
                <a:sym typeface="Canva Sans Bold"/>
              </a:rPr>
              <a:t>:</a:t>
            </a:r>
          </a:p>
          <a:p>
            <a:pPr marL="1554477" lvl="2" indent="-518159" algn="l">
              <a:lnSpc>
                <a:spcPts val="5039"/>
              </a:lnSpc>
              <a:spcBef>
                <a:spcPct val="0"/>
              </a:spcBef>
              <a:buFont typeface="Arial"/>
              <a:buChar char="⚬"/>
            </a:pP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Xác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định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vùng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lân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cận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bán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kính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r.</a:t>
            </a:r>
          </a:p>
          <a:p>
            <a:pPr marL="1554477" lvl="2" indent="-518159" algn="l">
              <a:lnSpc>
                <a:spcPts val="5039"/>
              </a:lnSpc>
              <a:spcBef>
                <a:spcPct val="0"/>
              </a:spcBef>
              <a:buFont typeface="Arial"/>
              <a:buChar char="⚬"/>
            </a:pP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Chọn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nghiệm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tốt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nhất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trong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vùng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lân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cận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(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x_N_best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).</a:t>
            </a:r>
          </a:p>
          <a:p>
            <a:pPr marL="1554477" lvl="2" indent="-518159" algn="l">
              <a:lnSpc>
                <a:spcPts val="5039"/>
              </a:lnSpc>
              <a:spcBef>
                <a:spcPct val="0"/>
              </a:spcBef>
              <a:buFont typeface="Arial"/>
              <a:buChar char="⚬"/>
            </a:pP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Lai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ghép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với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x_N_best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  <a:p>
            <a:pPr marL="777238" lvl="1" indent="-388619" algn="l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Ưu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điểm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: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Cân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bằng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tốt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,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tránh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bị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kẹt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vào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cực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trị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địa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phương</a:t>
            </a:r>
            <a:r>
              <a:rPr lang="en-US" sz="3599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endParaRPr lang="en-US" sz="3599" dirty="0">
              <a:solidFill>
                <a:srgbClr val="000000"/>
              </a:solidFill>
              <a:latin typeface="+mj-lt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459055" y="4470249"/>
            <a:ext cx="4010421" cy="4161758"/>
          </a:xfrm>
          <a:custGeom>
            <a:avLst/>
            <a:gdLst/>
            <a:ahLst/>
            <a:cxnLst/>
            <a:rect l="l" t="t" r="r" b="b"/>
            <a:pathLst>
              <a:path w="4010421" h="4161758">
                <a:moveTo>
                  <a:pt x="0" y="0"/>
                </a:moveTo>
                <a:lnTo>
                  <a:pt x="4010422" y="0"/>
                </a:lnTo>
                <a:lnTo>
                  <a:pt x="4010422" y="4161758"/>
                </a:lnTo>
                <a:lnTo>
                  <a:pt x="0" y="4161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" name="Freeform 4"/>
          <p:cNvSpPr/>
          <p:nvPr/>
        </p:nvSpPr>
        <p:spPr>
          <a:xfrm rot="-1407707">
            <a:off x="15496219" y="3138024"/>
            <a:ext cx="2602861" cy="1627971"/>
          </a:xfrm>
          <a:custGeom>
            <a:avLst/>
            <a:gdLst/>
            <a:ahLst/>
            <a:cxnLst/>
            <a:rect l="l" t="t" r="r" b="b"/>
            <a:pathLst>
              <a:path w="2602861" h="1627971">
                <a:moveTo>
                  <a:pt x="0" y="0"/>
                </a:moveTo>
                <a:lnTo>
                  <a:pt x="2602861" y="0"/>
                </a:lnTo>
                <a:lnTo>
                  <a:pt x="2602861" y="1627972"/>
                </a:lnTo>
                <a:lnTo>
                  <a:pt x="0" y="1627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218899" y="7240809"/>
            <a:ext cx="580182" cy="930321"/>
          </a:xfrm>
          <a:custGeom>
            <a:avLst/>
            <a:gdLst/>
            <a:ahLst/>
            <a:cxnLst/>
            <a:rect l="l" t="t" r="r" b="b"/>
            <a:pathLst>
              <a:path w="580182" h="930321">
                <a:moveTo>
                  <a:pt x="0" y="0"/>
                </a:moveTo>
                <a:lnTo>
                  <a:pt x="580182" y="0"/>
                </a:lnTo>
                <a:lnTo>
                  <a:pt x="580182" y="930321"/>
                </a:lnTo>
                <a:lnTo>
                  <a:pt x="0" y="930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29200" y="187743"/>
            <a:ext cx="792797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Quick ABC (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qABC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Canva Sans Bold"/>
                <a:cs typeface="Canva Sans Bold"/>
                <a:sym typeface="Canva Sans Bold"/>
              </a:rPr>
              <a:t>) </a:t>
            </a:r>
          </a:p>
        </p:txBody>
      </p:sp>
      <p:sp>
        <p:nvSpPr>
          <p:cNvPr id="7" name="Freeform 7"/>
          <p:cNvSpPr/>
          <p:nvPr/>
        </p:nvSpPr>
        <p:spPr>
          <a:xfrm>
            <a:off x="2848012" y="7246621"/>
            <a:ext cx="8239170" cy="1579690"/>
          </a:xfrm>
          <a:custGeom>
            <a:avLst/>
            <a:gdLst/>
            <a:ahLst/>
            <a:cxnLst/>
            <a:rect l="l" t="t" r="r" b="b"/>
            <a:pathLst>
              <a:path w="8239170" h="1579690">
                <a:moveTo>
                  <a:pt x="0" y="0"/>
                </a:moveTo>
                <a:lnTo>
                  <a:pt x="8239170" y="0"/>
                </a:lnTo>
                <a:lnTo>
                  <a:pt x="8239170" y="1579690"/>
                </a:lnTo>
                <a:lnTo>
                  <a:pt x="0" y="1579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UST PPT Template 2020 ( Blue 16x9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HUST PPT Template 2020 ( Blue 16x9)</Template>
  <TotalTime>30</TotalTime>
  <Words>1257</Words>
  <Application>Microsoft Office PowerPoint</Application>
  <PresentationFormat>Custom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</vt:lpstr>
      <vt:lpstr>Symbol</vt:lpstr>
      <vt:lpstr>Canva Sans Bold</vt:lpstr>
      <vt:lpstr>Lato</vt:lpstr>
      <vt:lpstr>Canva Sans</vt:lpstr>
      <vt:lpstr>Calibri</vt:lpstr>
      <vt:lpstr>Wingdings</vt:lpstr>
      <vt:lpstr>HUST PPT Template 2020 ( Blue 16x9)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 23/11</dc:title>
  <dc:creator>Nguyen Xuan</dc:creator>
  <cp:lastModifiedBy>Nguyen Minh Xuan 20235882</cp:lastModifiedBy>
  <cp:revision>2</cp:revision>
  <dcterms:created xsi:type="dcterms:W3CDTF">2006-08-16T00:00:00Z</dcterms:created>
  <dcterms:modified xsi:type="dcterms:W3CDTF">2025-11-30T11:36:26Z</dcterms:modified>
  <dc:identifier>DAG5dOYS_UQ</dc:identifier>
</cp:coreProperties>
</file>